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8" r:id="rId6"/>
    <p:sldId id="261" r:id="rId7"/>
    <p:sldId id="258" r:id="rId8"/>
    <p:sldId id="271" r:id="rId9"/>
    <p:sldId id="272" r:id="rId10"/>
    <p:sldId id="269" r:id="rId11"/>
    <p:sldId id="270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C682"/>
    <a:srgbClr val="825700"/>
    <a:srgbClr val="582C00"/>
    <a:srgbClr val="1E0800"/>
    <a:srgbClr val="412C00"/>
    <a:srgbClr val="D8C682"/>
    <a:srgbClr val="CBB65D"/>
    <a:srgbClr val="CFB863"/>
    <a:srgbClr val="D157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43" autoAdjust="0"/>
    <p:restoredTop sz="94453" autoAdjust="0"/>
  </p:normalViewPr>
  <p:slideViewPr>
    <p:cSldViewPr>
      <p:cViewPr varScale="1">
        <p:scale>
          <a:sx n="57" d="100"/>
          <a:sy n="57" d="100"/>
        </p:scale>
        <p:origin x="-7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33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32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46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47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38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91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3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21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3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42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04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909F-5D95-4D62-BC02-F840C8F8AC1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7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35814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25-26</a:t>
            </a:r>
            <a:endParaRPr lang="en-US" sz="96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  <p:pic>
        <p:nvPicPr>
          <p:cNvPr id="1027" name="Picture 3" descr="C:\Users\Ken\AppData\Local\Microsoft\Windows\Temporary Internet Files\Content.IE5\T5T34V6U\MC90043386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228600" y="76200"/>
            <a:ext cx="990600" cy="1141772"/>
            <a:chOff x="2074" y="1231"/>
            <a:chExt cx="1612" cy="1858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966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82C00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9144" y="146869"/>
            <a:ext cx="6547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257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iner Hand ITC" pitchFamily="66" charset="0"/>
              </a:rPr>
              <a:t>A CD of this message will be available (free of charge) immediately following today's message</a:t>
            </a:r>
          </a:p>
          <a:p>
            <a:endParaRPr lang="en-US" sz="2400" b="1" dirty="0" smtClean="0">
              <a:solidFill>
                <a:srgbClr val="8257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iner Hand ITC" pitchFamily="66" charset="0"/>
            </a:endParaRPr>
          </a:p>
          <a:p>
            <a:r>
              <a:rPr lang="en-US" sz="2400" b="1" dirty="0" smtClean="0">
                <a:solidFill>
                  <a:srgbClr val="8257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iner Hand ITC" pitchFamily="66" charset="0"/>
              </a:rPr>
              <a:t>This message will be available via podcast later this week at calvaryokc.com</a:t>
            </a:r>
            <a:endParaRPr lang="en-US" sz="2400" b="1" dirty="0">
              <a:solidFill>
                <a:srgbClr val="8257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1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00124"/>
            <a:ext cx="8310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2:14 ~ </a:t>
            </a:r>
            <a:r>
              <a:rPr lang="en-US" sz="3200" dirty="0">
                <a:solidFill>
                  <a:srgbClr val="FFFFFF"/>
                </a:solidFill>
              </a:rPr>
              <a:t>But the natural man does not receive the things of the Spirit of God, for they are foolishness to him; nor can he know </a:t>
            </a:r>
            <a:r>
              <a:rPr lang="en-US" sz="3200" i="1" dirty="0">
                <a:solidFill>
                  <a:srgbClr val="FFFFFF"/>
                </a:solidFill>
              </a:rPr>
              <a:t>them</a:t>
            </a:r>
            <a:r>
              <a:rPr lang="en-US" sz="3200" dirty="0">
                <a:solidFill>
                  <a:srgbClr val="FFFFFF"/>
                </a:solidFill>
              </a:rPr>
              <a:t>, because they are spiritually discerned.</a:t>
            </a:r>
          </a:p>
        </p:txBody>
      </p:sp>
    </p:spTree>
    <p:extLst>
      <p:ext uri="{BB962C8B-B14F-4D97-AF65-F5344CB8AC3E}">
        <p14:creationId xmlns:p14="http://schemas.microsoft.com/office/powerpoint/2010/main" xmlns="" val="270033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80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00124"/>
            <a:ext cx="831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Erred 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~</a:t>
            </a:r>
            <a:r>
              <a:rPr lang="en-US" sz="32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shagah</a:t>
            </a:r>
            <a:r>
              <a:rPr lang="en-US" sz="32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/>
              <a:t>– </a:t>
            </a:r>
            <a:r>
              <a:rPr lang="en-US" sz="3200" i="1" dirty="0"/>
              <a:t>to err, stray, to swerve, meander, reel, roll, be intoxicated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0149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0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32" t="18765" r="15128" b="20507"/>
          <a:stretch/>
        </p:blipFill>
        <p:spPr>
          <a:xfrm>
            <a:off x="762000" y="838200"/>
            <a:ext cx="7467600" cy="51876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Freeform 8"/>
          <p:cNvSpPr/>
          <p:nvPr/>
        </p:nvSpPr>
        <p:spPr>
          <a:xfrm>
            <a:off x="3276600" y="2895600"/>
            <a:ext cx="1066800" cy="1516566"/>
          </a:xfrm>
          <a:custGeom>
            <a:avLst/>
            <a:gdLst>
              <a:gd name="connsiteX0" fmla="*/ 404235 w 1073308"/>
              <a:gd name="connsiteY0" fmla="*/ 66907 h 937818"/>
              <a:gd name="connsiteX1" fmla="*/ 404235 w 1073308"/>
              <a:gd name="connsiteY1" fmla="*/ 66907 h 937818"/>
              <a:gd name="connsiteX2" fmla="*/ 660713 w 1073308"/>
              <a:gd name="connsiteY2" fmla="*/ 111512 h 937818"/>
              <a:gd name="connsiteX3" fmla="*/ 694167 w 1073308"/>
              <a:gd name="connsiteY3" fmla="*/ 122664 h 937818"/>
              <a:gd name="connsiteX4" fmla="*/ 761074 w 1073308"/>
              <a:gd name="connsiteY4" fmla="*/ 156117 h 937818"/>
              <a:gd name="connsiteX5" fmla="*/ 827982 w 1073308"/>
              <a:gd name="connsiteY5" fmla="*/ 200722 h 937818"/>
              <a:gd name="connsiteX6" fmla="*/ 883738 w 1073308"/>
              <a:gd name="connsiteY6" fmla="*/ 256478 h 937818"/>
              <a:gd name="connsiteX7" fmla="*/ 917191 w 1073308"/>
              <a:gd name="connsiteY7" fmla="*/ 278781 h 937818"/>
              <a:gd name="connsiteX8" fmla="*/ 984099 w 1073308"/>
              <a:gd name="connsiteY8" fmla="*/ 312234 h 937818"/>
              <a:gd name="connsiteX9" fmla="*/ 1028704 w 1073308"/>
              <a:gd name="connsiteY9" fmla="*/ 367990 h 937818"/>
              <a:gd name="connsiteX10" fmla="*/ 1073308 w 1073308"/>
              <a:gd name="connsiteY10" fmla="*/ 423746 h 937818"/>
              <a:gd name="connsiteX11" fmla="*/ 1051006 w 1073308"/>
              <a:gd name="connsiteY11" fmla="*/ 557561 h 937818"/>
              <a:gd name="connsiteX12" fmla="*/ 1039855 w 1073308"/>
              <a:gd name="connsiteY12" fmla="*/ 602166 h 937818"/>
              <a:gd name="connsiteX13" fmla="*/ 950645 w 1073308"/>
              <a:gd name="connsiteY13" fmla="*/ 646771 h 937818"/>
              <a:gd name="connsiteX14" fmla="*/ 917191 w 1073308"/>
              <a:gd name="connsiteY14" fmla="*/ 657922 h 937818"/>
              <a:gd name="connsiteX15" fmla="*/ 872586 w 1073308"/>
              <a:gd name="connsiteY15" fmla="*/ 724829 h 937818"/>
              <a:gd name="connsiteX16" fmla="*/ 827982 w 1073308"/>
              <a:gd name="connsiteY16" fmla="*/ 825190 h 937818"/>
              <a:gd name="connsiteX17" fmla="*/ 805679 w 1073308"/>
              <a:gd name="connsiteY17" fmla="*/ 847493 h 937818"/>
              <a:gd name="connsiteX18" fmla="*/ 772225 w 1073308"/>
              <a:gd name="connsiteY18" fmla="*/ 869795 h 937818"/>
              <a:gd name="connsiteX19" fmla="*/ 660713 w 1073308"/>
              <a:gd name="connsiteY19" fmla="*/ 858644 h 937818"/>
              <a:gd name="connsiteX20" fmla="*/ 593806 w 1073308"/>
              <a:gd name="connsiteY20" fmla="*/ 880946 h 937818"/>
              <a:gd name="connsiteX21" fmla="*/ 571504 w 1073308"/>
              <a:gd name="connsiteY21" fmla="*/ 903249 h 937818"/>
              <a:gd name="connsiteX22" fmla="*/ 549201 w 1073308"/>
              <a:gd name="connsiteY22" fmla="*/ 936703 h 937818"/>
              <a:gd name="connsiteX23" fmla="*/ 504596 w 1073308"/>
              <a:gd name="connsiteY23" fmla="*/ 925551 h 937818"/>
              <a:gd name="connsiteX24" fmla="*/ 415386 w 1073308"/>
              <a:gd name="connsiteY24" fmla="*/ 858644 h 937818"/>
              <a:gd name="connsiteX25" fmla="*/ 303874 w 1073308"/>
              <a:gd name="connsiteY25" fmla="*/ 847493 h 937818"/>
              <a:gd name="connsiteX26" fmla="*/ 270421 w 1073308"/>
              <a:gd name="connsiteY26" fmla="*/ 836342 h 937818"/>
              <a:gd name="connsiteX27" fmla="*/ 58547 w 1073308"/>
              <a:gd name="connsiteY27" fmla="*/ 802888 h 937818"/>
              <a:gd name="connsiteX28" fmla="*/ 36245 w 1073308"/>
              <a:gd name="connsiteY28" fmla="*/ 524107 h 937818"/>
              <a:gd name="connsiteX29" fmla="*/ 69699 w 1073308"/>
              <a:gd name="connsiteY29" fmla="*/ 457200 h 937818"/>
              <a:gd name="connsiteX30" fmla="*/ 103152 w 1073308"/>
              <a:gd name="connsiteY30" fmla="*/ 434898 h 937818"/>
              <a:gd name="connsiteX31" fmla="*/ 158908 w 1073308"/>
              <a:gd name="connsiteY31" fmla="*/ 379142 h 937818"/>
              <a:gd name="connsiteX32" fmla="*/ 181211 w 1073308"/>
              <a:gd name="connsiteY32" fmla="*/ 356839 h 937818"/>
              <a:gd name="connsiteX33" fmla="*/ 214664 w 1073308"/>
              <a:gd name="connsiteY33" fmla="*/ 323385 h 937818"/>
              <a:gd name="connsiteX34" fmla="*/ 236967 w 1073308"/>
              <a:gd name="connsiteY34" fmla="*/ 301083 h 937818"/>
              <a:gd name="connsiteX35" fmla="*/ 225816 w 1073308"/>
              <a:gd name="connsiteY35" fmla="*/ 267629 h 937818"/>
              <a:gd name="connsiteX36" fmla="*/ 236967 w 1073308"/>
              <a:gd name="connsiteY36" fmla="*/ 178420 h 937818"/>
              <a:gd name="connsiteX37" fmla="*/ 259269 w 1073308"/>
              <a:gd name="connsiteY37" fmla="*/ 156117 h 937818"/>
              <a:gd name="connsiteX38" fmla="*/ 437689 w 1073308"/>
              <a:gd name="connsiteY38" fmla="*/ 122664 h 937818"/>
              <a:gd name="connsiteX39" fmla="*/ 471143 w 1073308"/>
              <a:gd name="connsiteY39" fmla="*/ 66907 h 937818"/>
              <a:gd name="connsiteX40" fmla="*/ 393084 w 1073308"/>
              <a:gd name="connsiteY40" fmla="*/ 0 h 93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73308" h="937818">
                <a:moveTo>
                  <a:pt x="404235" y="66907"/>
                </a:moveTo>
                <a:lnTo>
                  <a:pt x="404235" y="66907"/>
                </a:lnTo>
                <a:cubicBezTo>
                  <a:pt x="489728" y="81775"/>
                  <a:pt x="578391" y="84070"/>
                  <a:pt x="660713" y="111512"/>
                </a:cubicBezTo>
                <a:cubicBezTo>
                  <a:pt x="671864" y="115229"/>
                  <a:pt x="683653" y="117407"/>
                  <a:pt x="694167" y="122664"/>
                </a:cubicBezTo>
                <a:cubicBezTo>
                  <a:pt x="780630" y="165896"/>
                  <a:pt x="676993" y="128090"/>
                  <a:pt x="761074" y="156117"/>
                </a:cubicBezTo>
                <a:cubicBezTo>
                  <a:pt x="783377" y="170985"/>
                  <a:pt x="809028" y="181768"/>
                  <a:pt x="827982" y="200722"/>
                </a:cubicBezTo>
                <a:cubicBezTo>
                  <a:pt x="846567" y="219307"/>
                  <a:pt x="861869" y="241898"/>
                  <a:pt x="883738" y="256478"/>
                </a:cubicBezTo>
                <a:cubicBezTo>
                  <a:pt x="894889" y="263912"/>
                  <a:pt x="905204" y="272787"/>
                  <a:pt x="917191" y="278781"/>
                </a:cubicBezTo>
                <a:cubicBezTo>
                  <a:pt x="972155" y="306264"/>
                  <a:pt x="930836" y="269623"/>
                  <a:pt x="984099" y="312234"/>
                </a:cubicBezTo>
                <a:cubicBezTo>
                  <a:pt x="1014009" y="336162"/>
                  <a:pt x="1002950" y="335798"/>
                  <a:pt x="1028704" y="367990"/>
                </a:cubicBezTo>
                <a:cubicBezTo>
                  <a:pt x="1092254" y="447427"/>
                  <a:pt x="1004675" y="320796"/>
                  <a:pt x="1073308" y="423746"/>
                </a:cubicBezTo>
                <a:cubicBezTo>
                  <a:pt x="1063999" y="488911"/>
                  <a:pt x="1064051" y="498859"/>
                  <a:pt x="1051006" y="557561"/>
                </a:cubicBezTo>
                <a:cubicBezTo>
                  <a:pt x="1047681" y="572522"/>
                  <a:pt x="1046709" y="588458"/>
                  <a:pt x="1039855" y="602166"/>
                </a:cubicBezTo>
                <a:cubicBezTo>
                  <a:pt x="1024285" y="633305"/>
                  <a:pt x="975299" y="638553"/>
                  <a:pt x="950645" y="646771"/>
                </a:cubicBezTo>
                <a:lnTo>
                  <a:pt x="917191" y="657922"/>
                </a:lnTo>
                <a:cubicBezTo>
                  <a:pt x="902323" y="680224"/>
                  <a:pt x="881062" y="699400"/>
                  <a:pt x="872586" y="724829"/>
                </a:cubicBezTo>
                <a:cubicBezTo>
                  <a:pt x="854902" y="777881"/>
                  <a:pt x="858276" y="787323"/>
                  <a:pt x="827982" y="825190"/>
                </a:cubicBezTo>
                <a:cubicBezTo>
                  <a:pt x="821414" y="833400"/>
                  <a:pt x="813889" y="840925"/>
                  <a:pt x="805679" y="847493"/>
                </a:cubicBezTo>
                <a:cubicBezTo>
                  <a:pt x="795214" y="855865"/>
                  <a:pt x="783376" y="862361"/>
                  <a:pt x="772225" y="869795"/>
                </a:cubicBezTo>
                <a:cubicBezTo>
                  <a:pt x="735054" y="866078"/>
                  <a:pt x="697996" y="856314"/>
                  <a:pt x="660713" y="858644"/>
                </a:cubicBezTo>
                <a:cubicBezTo>
                  <a:pt x="637250" y="860110"/>
                  <a:pt x="593806" y="880946"/>
                  <a:pt x="593806" y="880946"/>
                </a:cubicBezTo>
                <a:cubicBezTo>
                  <a:pt x="586372" y="888380"/>
                  <a:pt x="578072" y="895039"/>
                  <a:pt x="571504" y="903249"/>
                </a:cubicBezTo>
                <a:cubicBezTo>
                  <a:pt x="563132" y="913714"/>
                  <a:pt x="561916" y="932465"/>
                  <a:pt x="549201" y="936703"/>
                </a:cubicBezTo>
                <a:cubicBezTo>
                  <a:pt x="534661" y="941549"/>
                  <a:pt x="519464" y="929268"/>
                  <a:pt x="504596" y="925551"/>
                </a:cubicBezTo>
                <a:cubicBezTo>
                  <a:pt x="468222" y="889177"/>
                  <a:pt x="461390" y="865721"/>
                  <a:pt x="415386" y="858644"/>
                </a:cubicBezTo>
                <a:cubicBezTo>
                  <a:pt x="378464" y="852964"/>
                  <a:pt x="341045" y="851210"/>
                  <a:pt x="303874" y="847493"/>
                </a:cubicBezTo>
                <a:cubicBezTo>
                  <a:pt x="292723" y="843776"/>
                  <a:pt x="281874" y="838985"/>
                  <a:pt x="270421" y="836342"/>
                </a:cubicBezTo>
                <a:cubicBezTo>
                  <a:pt x="163061" y="811566"/>
                  <a:pt x="163588" y="814559"/>
                  <a:pt x="58547" y="802888"/>
                </a:cubicBezTo>
                <a:cubicBezTo>
                  <a:pt x="-44762" y="734012"/>
                  <a:pt x="15927" y="788251"/>
                  <a:pt x="36245" y="524107"/>
                </a:cubicBezTo>
                <a:cubicBezTo>
                  <a:pt x="37757" y="504456"/>
                  <a:pt x="56699" y="470200"/>
                  <a:pt x="69699" y="457200"/>
                </a:cubicBezTo>
                <a:cubicBezTo>
                  <a:pt x="79176" y="447723"/>
                  <a:pt x="93066" y="443723"/>
                  <a:pt x="103152" y="434898"/>
                </a:cubicBezTo>
                <a:cubicBezTo>
                  <a:pt x="122932" y="417590"/>
                  <a:pt x="140323" y="397727"/>
                  <a:pt x="158908" y="379142"/>
                </a:cubicBezTo>
                <a:lnTo>
                  <a:pt x="181211" y="356839"/>
                </a:lnTo>
                <a:lnTo>
                  <a:pt x="214664" y="323385"/>
                </a:lnTo>
                <a:lnTo>
                  <a:pt x="236967" y="301083"/>
                </a:lnTo>
                <a:cubicBezTo>
                  <a:pt x="233250" y="289932"/>
                  <a:pt x="225816" y="279384"/>
                  <a:pt x="225816" y="267629"/>
                </a:cubicBezTo>
                <a:cubicBezTo>
                  <a:pt x="225816" y="237661"/>
                  <a:pt x="228356" y="207124"/>
                  <a:pt x="236967" y="178420"/>
                </a:cubicBezTo>
                <a:cubicBezTo>
                  <a:pt x="239988" y="168350"/>
                  <a:pt x="249865" y="160819"/>
                  <a:pt x="259269" y="156117"/>
                </a:cubicBezTo>
                <a:cubicBezTo>
                  <a:pt x="318969" y="126267"/>
                  <a:pt x="370551" y="129378"/>
                  <a:pt x="437689" y="122664"/>
                </a:cubicBezTo>
                <a:cubicBezTo>
                  <a:pt x="450206" y="47557"/>
                  <a:pt x="428617" y="45645"/>
                  <a:pt x="471143" y="66907"/>
                </a:cubicBezTo>
                <a:lnTo>
                  <a:pt x="393084" y="0"/>
                </a:lnTo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3115274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148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Eras Medium ITC" pitchFamily="34" charset="0"/>
              </a:rPr>
              <a:t>Wilderness of Paran</a:t>
            </a:r>
          </a:p>
        </p:txBody>
      </p:sp>
    </p:spTree>
    <p:extLst>
      <p:ext uri="{BB962C8B-B14F-4D97-AF65-F5344CB8AC3E}">
        <p14:creationId xmlns:p14="http://schemas.microsoft.com/office/powerpoint/2010/main" xmlns="" val="382322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9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00124"/>
            <a:ext cx="831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148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Nabal </a:t>
            </a:r>
            <a:r>
              <a:rPr lang="en-US" sz="3200" dirty="0"/>
              <a:t>~ </a:t>
            </a:r>
            <a:r>
              <a:rPr lang="en-US" sz="3200" i="1" dirty="0"/>
              <a:t>fool</a:t>
            </a:r>
            <a:endParaRPr lang="en-US" sz="3200" dirty="0">
              <a:solidFill>
                <a:srgbClr val="E6C68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71127"/>
            <a:ext cx="831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148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Abigail</a:t>
            </a:r>
            <a:r>
              <a:rPr lang="en-US" sz="3200" dirty="0"/>
              <a:t> ~ </a:t>
            </a:r>
            <a:r>
              <a:rPr lang="en-US" sz="3200" i="1" dirty="0"/>
              <a:t>my father is joy</a:t>
            </a:r>
            <a:endParaRPr lang="en-US" sz="3200" dirty="0">
              <a:solidFill>
                <a:srgbClr val="E6C68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5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4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00124"/>
            <a:ext cx="83105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Alan </a:t>
            </a:r>
            <a:r>
              <a:rPr lang="en-US" sz="3200" dirty="0" err="1">
                <a:solidFill>
                  <a:srgbClr val="FFFFFF"/>
                </a:solidFill>
              </a:rPr>
              <a:t>Redpath</a:t>
            </a:r>
            <a:r>
              <a:rPr lang="en-US" sz="3200" dirty="0">
                <a:solidFill>
                  <a:srgbClr val="FFFFFF"/>
                </a:solidFill>
              </a:rPr>
              <a:t> ~ </a:t>
            </a:r>
            <a:r>
              <a:rPr lang="en-US" sz="3200" dirty="0"/>
              <a:t>"Does it not show beyond all possible doubt that I cannot stand against the enemy of my soul unless the Lord upholds me moment by moment? This story tells me that however long I may have been on the Christian path, however often I may have overcome one temptation or another, however many times I have defeated sin in one area, it can strike in another and crush me in a moment.”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772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2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00124"/>
            <a:ext cx="83105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Chrysostom, in "Homilies on Hebrews," - </a:t>
            </a:r>
            <a:r>
              <a:rPr lang="en-US" sz="3200" dirty="0"/>
              <a:t>Anger is a fire; it catches, destroys, and consumes.  Let us quench it by long-suffering and forbearance.  For as red hot iron dipped into water loses its fire, so an angry man falling in with a patient one does no harm to the patient man, but rather benefits him and is himself more thoroughly subdued.  </a:t>
            </a:r>
          </a:p>
        </p:txBody>
      </p:sp>
    </p:spTree>
    <p:extLst>
      <p:ext uri="{BB962C8B-B14F-4D97-AF65-F5344CB8AC3E}">
        <p14:creationId xmlns:p14="http://schemas.microsoft.com/office/powerpoint/2010/main" xmlns="" val="185990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25-26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0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Samuel">
  <a:themeElements>
    <a:clrScheme name="1 Samuel">
      <a:dk1>
        <a:srgbClr val="E6C682"/>
      </a:dk1>
      <a:lt1>
        <a:srgbClr val="E6C68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Samuel">
      <a:majorFont>
        <a:latin typeface="Eras Demi ITC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tabLst>
            <a:tab pos="4114800" algn="l"/>
          </a:tabLst>
          <a:defRPr sz="3200" dirty="0" smtClean="0">
            <a:solidFill>
              <a:srgbClr val="E6C682"/>
            </a:solidFill>
            <a:latin typeface="Eras Medium ITC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Samuel</Template>
  <TotalTime>1424</TotalTime>
  <Words>266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 Samuel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6</cp:revision>
  <dcterms:created xsi:type="dcterms:W3CDTF">2013-02-27T00:43:28Z</dcterms:created>
  <dcterms:modified xsi:type="dcterms:W3CDTF">2013-02-28T19:38:40Z</dcterms:modified>
</cp:coreProperties>
</file>